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7" r:id="rId4"/>
    <p:sldId id="258" r:id="rId5"/>
    <p:sldId id="259" r:id="rId6"/>
    <p:sldId id="270" r:id="rId7"/>
    <p:sldId id="260" r:id="rId8"/>
    <p:sldId id="261" r:id="rId9"/>
    <p:sldId id="263" r:id="rId10"/>
    <p:sldId id="269" r:id="rId11"/>
    <p:sldId id="278" r:id="rId12"/>
    <p:sldId id="280" r:id="rId13"/>
    <p:sldId id="279" r:id="rId14"/>
    <p:sldId id="271" r:id="rId15"/>
    <p:sldId id="267" r:id="rId16"/>
    <p:sldId id="265" r:id="rId17"/>
    <p:sldId id="268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>
        <p:scale>
          <a:sx n="60" d="100"/>
          <a:sy n="60" d="100"/>
        </p:scale>
        <p:origin x="-137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255E-7F08-49A0-BDCB-8DF663E432D1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F17C-4DCF-4FD6-BD87-385A70AEBA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sYBWqiibVhGYoM&amp;tbnid=VkHvBTOgD2uEjM:&amp;ved=0CAcQjRw&amp;url=http://www.esacademic.com/dic.nsf/eswiki/1206829&amp;ei=6aouVMjIHY27ogTjzICgAw&amp;bvm=bv.76802529,d.cGU&amp;psig=AFQjCNHNfk6BHMSKeXd9Dq0fjEpB67OqQQ&amp;ust=1412430914182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280920" cy="410445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endParaRPr lang="es-MX" dirty="0" smtClean="0"/>
          </a:p>
          <a:p>
            <a:pPr marL="514350" indent="-514350" algn="l">
              <a:buFont typeface="+mj-lt"/>
              <a:buAutoNum type="arabicPeriod"/>
            </a:pPr>
            <a:endParaRPr lang="es-MX" dirty="0"/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  <p:pic>
        <p:nvPicPr>
          <p:cNvPr id="7" name="Picture 2" descr="http://villactivate.villadealvarez.gob.mx/images/pic/portada_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00808"/>
            <a:ext cx="7920986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280920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SENSIBILIZACIÓN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280920" cy="24380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Campaña de Difusión en Medios de Comunicación.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Difusión a través de Trípticos, Volantes, Lonas, Pendones, </a:t>
            </a:r>
            <a:r>
              <a:rPr lang="es-MX" dirty="0" smtClean="0">
                <a:solidFill>
                  <a:schemeClr val="tx1"/>
                </a:solidFill>
              </a:rPr>
              <a:t>Espectaculares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1893"/>
            <a:ext cx="2332439" cy="586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441" y="412727"/>
            <a:ext cx="23102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72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728"/>
            <a:ext cx="4601891" cy="292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66704"/>
            <a:ext cx="5003601" cy="317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88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88" y="3492341"/>
            <a:ext cx="7451780" cy="2129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88" y="799463"/>
            <a:ext cx="7451780" cy="2129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96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28" y="1857364"/>
            <a:ext cx="4357686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HABILITACIÓN CICLOVIAS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5276850" cy="3219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14752"/>
            <a:ext cx="5214974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8" descr="https://encrypted-tbn3.gstatic.com/images?q=tbn:ANd9GcReOmKAFIqvKzPlPEZzJ6CZvqPpK3RI3lFA8Kh4gvkWUKQ5Z3H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0"/>
            <a:ext cx="936104" cy="1160014"/>
          </a:xfrm>
          <a:prstGeom prst="rect">
            <a:avLst/>
          </a:prstGeom>
          <a:noFill/>
        </p:spPr>
      </p:pic>
      <p:pic>
        <p:nvPicPr>
          <p:cNvPr id="6" name="Picture 2" descr="Villa de Alvare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14290"/>
            <a:ext cx="4171750" cy="88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6048672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INICIO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280920" cy="410445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endParaRPr lang="es-MX" dirty="0" smtClean="0"/>
          </a:p>
          <a:p>
            <a:pPr marL="514350" indent="-514350" algn="l">
              <a:buFont typeface="+mj-lt"/>
              <a:buAutoNum type="arabicPeriod"/>
            </a:pPr>
            <a:endParaRPr lang="es-MX" dirty="0"/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  <p:pic>
        <p:nvPicPr>
          <p:cNvPr id="6146" name="Picture 2" descr="http://www.villadealvarez.gob.mx/noticias/wp-content/uploads/2014/06/BICI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916832"/>
            <a:ext cx="6552728" cy="436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6048672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LOGROS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4605662" cy="4104456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solidFill>
                  <a:schemeClr val="tx1"/>
                </a:solidFill>
              </a:rPr>
              <a:t>En 4 meses</a:t>
            </a:r>
            <a:r>
              <a:rPr lang="es-MX" dirty="0" smtClean="0"/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Inscrito 1520 personas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4800 préstamos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Instaladas 5 </a:t>
            </a:r>
            <a:r>
              <a:rPr lang="es-MX" dirty="0" err="1" smtClean="0">
                <a:solidFill>
                  <a:schemeClr val="tx1"/>
                </a:solidFill>
              </a:rPr>
              <a:t>cicloestaciones</a:t>
            </a:r>
            <a:endParaRPr lang="es-MX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s-MX" dirty="0"/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692696"/>
            <a:ext cx="3885998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  <p:pic>
        <p:nvPicPr>
          <p:cNvPr id="2050" name="Picture 2" descr="http://www.saludcolima.gob.mx/portal/noticias/uploaded/noticia_17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3940" y="2428868"/>
            <a:ext cx="4067164" cy="2440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6048672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CONCLUSIÓN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5062930"/>
            <a:ext cx="8280920" cy="15807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Villa </a:t>
            </a:r>
            <a:r>
              <a:rPr lang="es-MX" dirty="0" smtClean="0">
                <a:solidFill>
                  <a:schemeClr val="tx1"/>
                </a:solidFill>
              </a:rPr>
              <a:t>de Álvarez ha sembrado la semilla, </a:t>
            </a:r>
            <a:r>
              <a:rPr lang="es-MX" dirty="0" smtClean="0">
                <a:solidFill>
                  <a:schemeClr val="tx1"/>
                </a:solidFill>
              </a:rPr>
              <a:t>para impulsar </a:t>
            </a:r>
            <a:r>
              <a:rPr lang="es-MX" dirty="0" smtClean="0">
                <a:solidFill>
                  <a:schemeClr val="tx1"/>
                </a:solidFill>
              </a:rPr>
              <a:t>el uso de la bicicleta, en las ciudades del Estado de </a:t>
            </a:r>
            <a:r>
              <a:rPr lang="es-MX" dirty="0" smtClean="0">
                <a:solidFill>
                  <a:schemeClr val="tx1"/>
                </a:solidFill>
              </a:rPr>
              <a:t>Colima.</a:t>
            </a:r>
          </a:p>
          <a:p>
            <a:pPr algn="l"/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  <p:pic>
        <p:nvPicPr>
          <p:cNvPr id="4" name="Picture 2" descr="http://www.saludcolima.gob.mx/portal/noticias/uploaded/noticia_1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643050"/>
            <a:ext cx="4936970" cy="329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GOMEZ\AppData\Local\Temp\foto petat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184" y="1838845"/>
            <a:ext cx="5508104" cy="267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MGOMEZ\AppData\Local\Temp\Rar$DIa0.612\IMG_5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4509">
            <a:off x="4518252" y="-184403"/>
            <a:ext cx="4661756" cy="2554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http://www.villadealvarez.gob.mx/turismo/wp-content/uploads/2012/12/Paletas-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314" y="4296581"/>
            <a:ext cx="4728921" cy="269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http://www.villadealvarez.gob.mx/turismo/wp-content/uploads/2012/12/Empanadas-Medi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32459">
            <a:off x="-137275" y="299840"/>
            <a:ext cx="4283968" cy="2115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C:\Users\MGOMEZ\AppData\Local\Temp\1.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9723">
            <a:off x="-234390" y="4429987"/>
            <a:ext cx="415871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614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7052" y="1000116"/>
            <a:ext cx="525658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CARACTERISTICAS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4000528" cy="41973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MX" b="1" dirty="0"/>
              <a:t>Municipio </a:t>
            </a:r>
            <a:r>
              <a:rPr lang="es-MX" b="1" dirty="0" smtClean="0"/>
              <a:t>conurbado con la capital del Estado.</a:t>
            </a:r>
          </a:p>
          <a:p>
            <a:r>
              <a:rPr lang="es-MX" b="1" dirty="0" smtClean="0"/>
              <a:t>Cuenta con una población  </a:t>
            </a:r>
            <a:r>
              <a:rPr lang="es-MX" b="1" dirty="0" smtClean="0"/>
              <a:t>de </a:t>
            </a:r>
            <a:r>
              <a:rPr lang="es-MX" b="1" dirty="0"/>
              <a:t>130,000 habitantes.</a:t>
            </a:r>
          </a:p>
          <a:p>
            <a:r>
              <a:rPr lang="es-MX" b="1" dirty="0"/>
              <a:t>Más de 40,000 vehículos registrados en municipio.</a:t>
            </a:r>
          </a:p>
          <a:p>
            <a:r>
              <a:rPr lang="es-MX" b="1" dirty="0"/>
              <a:t>Aproximadamente 1 vehículo por cada 3 habitantes.</a:t>
            </a:r>
          </a:p>
          <a:p>
            <a:r>
              <a:rPr lang="es-MX" b="1" dirty="0"/>
              <a:t>Más un estimado de 5,000 vehículos foráneos que circulan por el municipio</a:t>
            </a:r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936104" cy="1160014"/>
          </a:xfrm>
          <a:prstGeom prst="rect">
            <a:avLst/>
          </a:prstGeom>
          <a:noFill/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975251"/>
            <a:ext cx="4186135" cy="4168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6048672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280920" cy="315239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s-MX" dirty="0" smtClean="0">
                <a:solidFill>
                  <a:schemeClr val="tx1"/>
                </a:solidFill>
              </a:rPr>
              <a:t>  </a:t>
            </a:r>
            <a:r>
              <a:rPr lang="es-MX" dirty="0" smtClean="0">
                <a:solidFill>
                  <a:schemeClr val="tx1"/>
                </a:solidFill>
              </a:rPr>
              <a:t>Diagnóstico Municipal de Salud</a:t>
            </a:r>
          </a:p>
          <a:p>
            <a:pPr marL="450850" indent="-450850" algn="just">
              <a:buFont typeface="Wingdings" pitchFamily="2" charset="2"/>
              <a:buChar char="q"/>
            </a:pPr>
            <a:r>
              <a:rPr lang="es-MX" dirty="0" smtClean="0">
                <a:solidFill>
                  <a:schemeClr val="tx1"/>
                </a:solidFill>
              </a:rPr>
              <a:t>Taller Intersectorial de Planeación para Municipios Saludables</a:t>
            </a:r>
          </a:p>
          <a:p>
            <a:pPr marL="450850" algn="just"/>
            <a:r>
              <a:rPr lang="es-MX" i="1" dirty="0" smtClean="0">
                <a:solidFill>
                  <a:schemeClr val="tx1"/>
                </a:solidFill>
              </a:rPr>
              <a:t>Ejercicio de priorización de problemas de salud       </a:t>
            </a:r>
            <a:r>
              <a:rPr lang="es-MX" b="1" dirty="0" smtClean="0">
                <a:solidFill>
                  <a:srgbClr val="003300"/>
                </a:solidFill>
              </a:rPr>
              <a:t>Sobrepeso-Obesidad e Inactividad Física Principales problemas de salud a atender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  <a:endParaRPr lang="es-MX" dirty="0" smtClean="0">
              <a:solidFill>
                <a:schemeClr val="tx1"/>
              </a:solidFill>
            </a:endParaRPr>
          </a:p>
          <a:p>
            <a:pPr marL="450850" indent="-450850" algn="just">
              <a:buFont typeface="Wingdings" pitchFamily="2" charset="2"/>
              <a:buChar char="q"/>
            </a:pPr>
            <a:r>
              <a:rPr lang="es-MX" dirty="0" smtClean="0">
                <a:solidFill>
                  <a:schemeClr val="tx1"/>
                </a:solidFill>
              </a:rPr>
              <a:t>Integración del Proyecto: Rodando por una Vida Saludable, Villa Actívate</a:t>
            </a:r>
            <a:endParaRPr lang="es-MX" dirty="0" smtClean="0">
              <a:solidFill>
                <a:schemeClr val="tx1"/>
              </a:solidFill>
            </a:endParaRPr>
          </a:p>
          <a:p>
            <a:pPr marL="450850" indent="-450850" algn="just"/>
            <a:r>
              <a:rPr lang="es-MX" dirty="0" smtClean="0">
                <a:solidFill>
                  <a:schemeClr val="tx1"/>
                </a:solidFill>
              </a:rPr>
              <a:t>     </a:t>
            </a:r>
          </a:p>
          <a:p>
            <a:pPr marL="450850" indent="-450850" algn="just"/>
            <a:endParaRPr lang="es-MX" dirty="0" smtClean="0">
              <a:solidFill>
                <a:schemeClr val="tx1"/>
              </a:solidFill>
            </a:endParaRPr>
          </a:p>
          <a:p>
            <a:pPr marL="450850" indent="-450850" algn="just"/>
            <a:endParaRPr lang="es-MX" dirty="0" smtClean="0">
              <a:solidFill>
                <a:schemeClr val="tx1"/>
              </a:solidFill>
            </a:endParaRPr>
          </a:p>
          <a:p>
            <a:pPr marL="450850" indent="-450850" algn="just"/>
            <a:endParaRPr lang="es-MX" dirty="0" smtClean="0">
              <a:solidFill>
                <a:schemeClr val="tx1"/>
              </a:solidFill>
            </a:endParaRPr>
          </a:p>
          <a:p>
            <a:pPr marL="450850" indent="-450850" algn="just"/>
            <a:endParaRPr lang="es-MX" dirty="0" smtClean="0">
              <a:solidFill>
                <a:schemeClr val="tx1"/>
              </a:solidFill>
            </a:endParaRPr>
          </a:p>
          <a:p>
            <a:endParaRPr lang="es-MX" dirty="0"/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  <p:pic>
        <p:nvPicPr>
          <p:cNvPr id="6" name="5 Imagen" descr="http://www.villadealvarez.gob.mx/noticias/wp-content/uploads/2013/03/0-3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429132"/>
            <a:ext cx="342902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http://www.villadealvarez.gob.mx/noticias/wp-content/uploads/2013/03/0-26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4429132"/>
            <a:ext cx="3357586" cy="201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6048672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PROPUESTA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280920" cy="41044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Implementar un programa de préstamo gratuito de bicicletas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Combate Sobrepeso-Obesidad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Aumenta Actividad Física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Mejorar Movilidad </a:t>
            </a:r>
            <a:r>
              <a:rPr lang="es-MX" dirty="0">
                <a:solidFill>
                  <a:schemeClr val="tx1"/>
                </a:solidFill>
              </a:rPr>
              <a:t>U</a:t>
            </a:r>
            <a:r>
              <a:rPr lang="es-MX" dirty="0" smtClean="0">
                <a:solidFill>
                  <a:schemeClr val="tx1"/>
                </a:solidFill>
              </a:rPr>
              <a:t>rbana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Disminuye emisión de Contaminantes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Ahorro en la Economía Familiar</a:t>
            </a:r>
          </a:p>
          <a:p>
            <a:endParaRPr lang="es-MX" dirty="0"/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6048672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PROGRAMA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8643998" cy="17859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MX" sz="3600" dirty="0" smtClean="0">
                <a:solidFill>
                  <a:schemeClr val="tx1"/>
                </a:solidFill>
              </a:rPr>
              <a:t>Adquisición de 55 </a:t>
            </a:r>
            <a:r>
              <a:rPr lang="es-MX" sz="3600" dirty="0" smtClean="0">
                <a:solidFill>
                  <a:schemeClr val="tx1"/>
                </a:solidFill>
              </a:rPr>
              <a:t>bicicletas, distribuidas </a:t>
            </a:r>
            <a:r>
              <a:rPr lang="es-MX" sz="3600" dirty="0" smtClean="0">
                <a:solidFill>
                  <a:schemeClr val="tx1"/>
                </a:solidFill>
              </a:rPr>
              <a:t>en 5 </a:t>
            </a:r>
            <a:r>
              <a:rPr lang="es-MX" sz="3600" dirty="0" err="1" smtClean="0">
                <a:solidFill>
                  <a:schemeClr val="tx1"/>
                </a:solidFill>
              </a:rPr>
              <a:t>cicloestaciones</a:t>
            </a:r>
            <a:r>
              <a:rPr lang="es-MX" sz="3600" dirty="0" smtClean="0">
                <a:solidFill>
                  <a:schemeClr val="tx1"/>
                </a:solidFill>
              </a:rPr>
              <a:t>, para préstamo gratuito a la población inscrita al programa.</a:t>
            </a:r>
            <a:endParaRPr lang="es-MX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  <p:pic>
        <p:nvPicPr>
          <p:cNvPr id="6" name="Picture 2" descr="_MG_04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500174"/>
            <a:ext cx="5000660" cy="322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7290" y="1500174"/>
            <a:ext cx="6048672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ACCIONES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2214554"/>
            <a:ext cx="6463050" cy="30809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Convocatoria colectivos ciclistas.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Modificación Reglamento Vial.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Habilitación de </a:t>
            </a:r>
            <a:r>
              <a:rPr lang="es-MX" dirty="0" err="1" smtClean="0">
                <a:solidFill>
                  <a:schemeClr val="tx1"/>
                </a:solidFill>
              </a:rPr>
              <a:t>Ciclovías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Sensibilización de la Población.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Puesta en Marcha.</a:t>
            </a:r>
          </a:p>
          <a:p>
            <a:pPr marL="514350" indent="-514350" algn="l">
              <a:buFont typeface="+mj-lt"/>
              <a:buAutoNum type="arabicPeriod"/>
            </a:pPr>
            <a:endParaRPr lang="es-MX" dirty="0" smtClean="0"/>
          </a:p>
          <a:p>
            <a:pPr marL="514350" indent="-514350" algn="l">
              <a:buFont typeface="+mj-lt"/>
              <a:buAutoNum type="arabicPeriod"/>
            </a:pPr>
            <a:endParaRPr lang="es-MX" dirty="0"/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352928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CONVOCATORIA COLECTIVOS CICLISTAS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280920" cy="410445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endParaRPr lang="es-MX" dirty="0" smtClean="0"/>
          </a:p>
          <a:p>
            <a:pPr marL="514350" indent="-514350" algn="l">
              <a:buFont typeface="+mj-lt"/>
              <a:buAutoNum type="arabicPeriod"/>
            </a:pPr>
            <a:endParaRPr lang="es-MX" dirty="0"/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  <p:pic>
        <p:nvPicPr>
          <p:cNvPr id="6" name="Picture 2" descr="C:\Users\Felipe\AppData\Local\Temp\Rar$DIa0.653\IMG-20141003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4464496" cy="25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colimanoticias.com/wp-content/uploads/2014/06/0162.JUNIO2014_ARRANQUE-DE-VILLACTIVATE-EN-BICI-Me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132856"/>
            <a:ext cx="4104456" cy="274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280920" cy="65050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MODIFICACIÓN REGLAMENTO VIAL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3143248"/>
            <a:ext cx="8280920" cy="25094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/>
            <a:r>
              <a:rPr lang="es-MX" dirty="0" smtClean="0">
                <a:solidFill>
                  <a:schemeClr val="tx1"/>
                </a:solidFill>
              </a:rPr>
              <a:t>     El H. Cabildo aprobó por Unanimidad la propuesta de Modificación al Reglamento Vial, donde se otorgan derechos y responsabilidades a los ciclistas.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26" name="Picture 2" descr="Villa de Alva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0000" cy="548258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eOmKAFIqvKzPlPEZzJ6CZvqPpK3RI3lFA8Kh4gvkWUKQ5Z3H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936104" cy="1160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254</Words>
  <Application>Microsoft Office PowerPoint</Application>
  <PresentationFormat>Presentación en pantalla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CARACTERISTICAS</vt:lpstr>
      <vt:lpstr>ANTECEDENTES</vt:lpstr>
      <vt:lpstr>PROPUESTA</vt:lpstr>
      <vt:lpstr>PROGRAMA</vt:lpstr>
      <vt:lpstr>ACCIONES</vt:lpstr>
      <vt:lpstr>CONVOCATORIA COLECTIVOS CICLISTAS</vt:lpstr>
      <vt:lpstr>MODIFICACIÓN REGLAMENTO VIAL</vt:lpstr>
      <vt:lpstr>SENSIBILIZACIÓN</vt:lpstr>
      <vt:lpstr>Diapositiva 11</vt:lpstr>
      <vt:lpstr>Diapositiva 12</vt:lpstr>
      <vt:lpstr>Diapositiva 13</vt:lpstr>
      <vt:lpstr>HABILITACIÓN CICLOVIAS</vt:lpstr>
      <vt:lpstr>INICIO</vt:lpstr>
      <vt:lpstr>LOGROS</vt:lpstr>
      <vt:lpstr>CONCLUSIÓN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VILLACTIVATE EN BICI</dc:title>
  <dc:creator>Felipe</dc:creator>
  <cp:lastModifiedBy>Usuario</cp:lastModifiedBy>
  <cp:revision>30</cp:revision>
  <cp:lastPrinted>2014-10-08T22:41:59Z</cp:lastPrinted>
  <dcterms:created xsi:type="dcterms:W3CDTF">2014-10-03T13:55:16Z</dcterms:created>
  <dcterms:modified xsi:type="dcterms:W3CDTF">2014-10-09T01:44:21Z</dcterms:modified>
</cp:coreProperties>
</file>